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303" r:id="rId6"/>
    <p:sldId id="304" r:id="rId7"/>
    <p:sldId id="302" r:id="rId8"/>
    <p:sldId id="301" r:id="rId9"/>
    <p:sldId id="270" r:id="rId10"/>
    <p:sldId id="286" r:id="rId11"/>
    <p:sldId id="314" r:id="rId12"/>
    <p:sldId id="312" r:id="rId13"/>
    <p:sldId id="313" r:id="rId14"/>
    <p:sldId id="306" r:id="rId15"/>
    <p:sldId id="307" r:id="rId16"/>
    <p:sldId id="285" r:id="rId17"/>
    <p:sldId id="31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7386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766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033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071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86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547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75020"/>
            <a:ext cx="9144000" cy="1107959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Can Pessimism/Optimism Presage the Market?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3141" y="4656016"/>
            <a:ext cx="7953375" cy="457200"/>
          </a:xfrm>
        </p:spPr>
        <p:txBody>
          <a:bodyPr/>
          <a:lstStyle/>
          <a:p>
            <a:r>
              <a:rPr lang="en-US" dirty="0"/>
              <a:t>Jeffrey </a:t>
            </a:r>
            <a:r>
              <a:rPr lang="en-US" dirty="0" err="1"/>
              <a:t>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554" r="28554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IMPROVEMENTS</a:t>
            </a:r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ZA" dirty="0"/>
              <a:t>More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ZA" dirty="0"/>
              <a:t>Use other sources of sentiment data (headlines, newspaper articles, etc.)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/>
              <a:t>Predict stock prices rather than GDP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ZA" dirty="0"/>
              <a:t>Would improve granularity since GDP is collected quarterly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ZA" dirty="0"/>
              <a:t>Find other indicators of pessimism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ZA" dirty="0"/>
              <a:t>More Sophisticated Model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ZA" dirty="0"/>
              <a:t>LSTM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637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TECHNICAL PRESENTATION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close up image of coins">
            <a:extLst>
              <a:ext uri="{FF2B5EF4-FFF2-40B4-BE49-F238E27FC236}">
                <a16:creationId xmlns:a16="http://schemas.microsoft.com/office/drawing/2014/main" id="{B91E178C-484E-43C6-93B4-4DF1D16460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85"/>
            <a:ext cx="12188825" cy="68557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27816" y="2487165"/>
            <a:ext cx="2926080" cy="2714379"/>
          </a:xfrm>
        </p:spPr>
        <p:txBody>
          <a:bodyPr/>
          <a:lstStyle/>
          <a:p>
            <a:r>
              <a:rPr lang="en-ZA" dirty="0"/>
              <a:t>Feature Engineering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56416" y="3420371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LASSO regression helps us determine how long ago to look at pessimism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99093" y="2487165"/>
            <a:ext cx="2926080" cy="2715768"/>
          </a:xfrm>
        </p:spPr>
        <p:txBody>
          <a:bodyPr>
            <a:normAutofit/>
          </a:bodyPr>
          <a:lstStyle/>
          <a:p>
            <a:r>
              <a:rPr lang="en-ZA" dirty="0"/>
              <a:t>Time Series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036860" y="3374136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SARIMAX handles autocorrelation as well as the lagged sentiment from step 1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435797" y="2487165"/>
            <a:ext cx="2926080" cy="2715768"/>
          </a:xfrm>
        </p:spPr>
        <p:txBody>
          <a:bodyPr>
            <a:normAutofit/>
          </a:bodyPr>
          <a:lstStyle/>
          <a:p>
            <a:r>
              <a:rPr lang="en-ZA" dirty="0"/>
              <a:t>DATA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683447" y="3219799"/>
            <a:ext cx="2468880" cy="16074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Weekly Sentiment aggregated by month</a:t>
            </a:r>
          </a:p>
          <a:p>
            <a:endParaRPr lang="en-ZA" noProof="1"/>
          </a:p>
          <a:p>
            <a:r>
              <a:rPr lang="en-ZA" noProof="1"/>
              <a:t>Quartlerly GDP data imputed by month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AAA39EA-03A4-4F7C-AD28-57646912356E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27597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STATIONARITY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5167312"/>
          </a:xfrm>
        </p:spPr>
        <p:txBody>
          <a:bodyPr/>
          <a:lstStyle/>
          <a:p>
            <a:r>
              <a:rPr lang="en-ZA" dirty="0"/>
              <a:t>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09963" y="2684505"/>
            <a:ext cx="3657600" cy="2743200"/>
          </a:xfrm>
        </p:spPr>
        <p:txBody>
          <a:bodyPr/>
          <a:lstStyle/>
          <a:p>
            <a:r>
              <a:rPr lang="en-ZA" noProof="1"/>
              <a:t>Dickey-Fuller test yields stationarity at </a:t>
            </a:r>
          </a:p>
          <a:p>
            <a:r>
              <a:rPr lang="en-ZA" noProof="1"/>
              <a:t>p = 1.276 × 10</a:t>
            </a:r>
            <a:r>
              <a:rPr lang="en-ZA" baseline="30000" noProof="1"/>
              <a:t>-3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/>
          <a:lstStyle/>
          <a:p>
            <a:r>
              <a:rPr lang="en-US" dirty="0"/>
              <a:t>LYRIC SENTIMENT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3657600" cy="2743200"/>
          </a:xfrm>
        </p:spPr>
        <p:txBody>
          <a:bodyPr/>
          <a:lstStyle/>
          <a:p>
            <a:r>
              <a:rPr lang="en-ZA" noProof="1"/>
              <a:t>Dickey-Fuller test yields stationarity at </a:t>
            </a:r>
          </a:p>
          <a:p>
            <a:r>
              <a:rPr lang="en-ZA" noProof="1"/>
              <a:t>p = 1.285 × 10</a:t>
            </a:r>
            <a:r>
              <a:rPr lang="en-ZA" baseline="30000" noProof="1"/>
              <a:t>-23</a:t>
            </a:r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7"/>
            <a:ext cx="228600" cy="51673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B4C576-DBC0-9954-036C-441A54507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288" y="3381376"/>
            <a:ext cx="4159531" cy="3249349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57AADD6-1881-6DCB-8249-ED1F5F33C89B}"/>
              </a:ext>
            </a:extLst>
          </p:cNvPr>
          <p:cNvSpPr txBox="1">
            <a:spLocks/>
          </p:cNvSpPr>
          <p:nvPr/>
        </p:nvSpPr>
        <p:spPr>
          <a:xfrm>
            <a:off x="3581400" y="1990741"/>
            <a:ext cx="3657600" cy="64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GDP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6DA72152-D35F-42A8-7304-A4A030F18F9A}"/>
              </a:ext>
            </a:extLst>
          </p:cNvPr>
          <p:cNvSpPr txBox="1">
            <a:spLocks/>
          </p:cNvSpPr>
          <p:nvPr/>
        </p:nvSpPr>
        <p:spPr>
          <a:xfrm>
            <a:off x="3672840" y="6515757"/>
            <a:ext cx="3657600" cy="3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noProof="1"/>
              <a:t>Autocorrelation by quarter</a:t>
            </a:r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Jeffrey </a:t>
            </a:r>
            <a:r>
              <a:rPr lang="en-US" dirty="0" err="1"/>
              <a:t>Oller</a:t>
            </a:r>
            <a:endParaRPr lang="en-US" dirty="0"/>
          </a:p>
          <a:p>
            <a:r>
              <a:rPr lang="en-US" dirty="0"/>
              <a:t>415-323-3539</a:t>
            </a:r>
          </a:p>
          <a:p>
            <a:r>
              <a:rPr lang="en-US" dirty="0"/>
              <a:t>jeffreytoller@gmail.com</a:t>
            </a:r>
          </a:p>
          <a:p>
            <a:r>
              <a:rPr lang="en-US" dirty="0"/>
              <a:t>linkedin.com/</a:t>
            </a:r>
            <a:r>
              <a:rPr lang="en-US" dirty="0" err="1"/>
              <a:t>jeffreyoller</a:t>
            </a:r>
            <a:endParaRPr lang="en-US" dirty="0"/>
          </a:p>
          <a:p>
            <a:r>
              <a:rPr lang="en-US" dirty="0"/>
              <a:t>github.com/jeffreytoller</a:t>
            </a:r>
          </a:p>
          <a:p>
            <a:r>
              <a:rPr lang="en-US" dirty="0"/>
              <a:t>kaggle.com/jeffreyoller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07E67588-DFE4-40B6-B7B2-7329C1D7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/>
          <a:lstStyle/>
          <a:p>
            <a:r>
              <a:rPr lang="en-US" dirty="0"/>
              <a:t>Previous Research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5363" y="2337358"/>
            <a:ext cx="5120640" cy="10572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/>
              <a:t>Pessimistic rumination in popular songs and newsmagazines predict economic recession via decreased consumer optimism and spending</a:t>
            </a:r>
            <a:endParaRPr lang="en-US" b="1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4286595"/>
            <a:ext cx="5120640" cy="1177778"/>
          </a:xfrm>
        </p:spPr>
        <p:txBody>
          <a:bodyPr>
            <a:normAutofit/>
          </a:bodyPr>
          <a:lstStyle/>
          <a:p>
            <a:r>
              <a:rPr lang="en-US"/>
              <a:t>Analyzed lyrics from 1955 to 1989.</a:t>
            </a:r>
          </a:p>
          <a:p>
            <a:r>
              <a:rPr lang="en-US"/>
              <a:t>Found that pessimism in popular music predicted other forms of pessimism in media and eventually economic pessimism as measured by GNP growth.</a:t>
            </a:r>
          </a:p>
          <a:p>
            <a:endParaRPr lang="en-US" dirty="0"/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11/12/2022</a:t>
            </a:r>
            <a:endParaRPr lang="en-US" dirty="0"/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6427" y="0"/>
            <a:ext cx="1225343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/>
          <a:lstStyle/>
          <a:p>
            <a:r>
              <a:rPr lang="en-US" dirty="0"/>
              <a:t>WHAT HAS CHANGED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8800" y="1173329"/>
            <a:ext cx="2743200" cy="3657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New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522412"/>
            <a:ext cx="2743200" cy="914400"/>
          </a:xfrm>
        </p:spPr>
        <p:txBody>
          <a:bodyPr/>
          <a:lstStyle/>
          <a:p>
            <a:r>
              <a:rPr lang="en-ZA" dirty="0"/>
              <a:t>Billboard 100 (1958-2022)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2743993"/>
            <a:ext cx="2743200" cy="365760"/>
          </a:xfrm>
        </p:spPr>
        <p:txBody>
          <a:bodyPr/>
          <a:lstStyle/>
          <a:p>
            <a:r>
              <a:rPr lang="en-ZA" dirty="0"/>
              <a:t>New Techniques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074026"/>
            <a:ext cx="2743200" cy="914400"/>
          </a:xfrm>
        </p:spPr>
        <p:txBody>
          <a:bodyPr/>
          <a:lstStyle/>
          <a:p>
            <a:r>
              <a:rPr lang="en-ZA" dirty="0"/>
              <a:t>NLP</a:t>
            </a:r>
          </a:p>
          <a:p>
            <a:r>
              <a:rPr lang="en-ZA" dirty="0" err="1"/>
              <a:t>TextBlob</a:t>
            </a:r>
            <a:r>
              <a:rPr lang="en-ZA" dirty="0"/>
              <a:t> sentiment analysis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7" y="1182807"/>
            <a:ext cx="2905887" cy="365760"/>
          </a:xfrm>
        </p:spPr>
        <p:txBody>
          <a:bodyPr/>
          <a:lstStyle/>
          <a:p>
            <a:r>
              <a:rPr lang="en-ZA" dirty="0"/>
              <a:t>Time Series Modelling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8" y="1531890"/>
            <a:ext cx="2743200" cy="914400"/>
          </a:xfrm>
        </p:spPr>
        <p:txBody>
          <a:bodyPr/>
          <a:lstStyle/>
          <a:p>
            <a:r>
              <a:rPr lang="en-ZA" dirty="0"/>
              <a:t>Exploring how GDP relates to itself as well as past lyric sentiment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8" y="2753471"/>
            <a:ext cx="2743200" cy="365760"/>
          </a:xfrm>
        </p:spPr>
        <p:txBody>
          <a:bodyPr/>
          <a:lstStyle/>
          <a:p>
            <a:r>
              <a:rPr lang="en-ZA" dirty="0"/>
              <a:t>Effect of COVID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8" y="3083504"/>
            <a:ext cx="2743200" cy="914400"/>
          </a:xfrm>
        </p:spPr>
        <p:txBody>
          <a:bodyPr/>
          <a:lstStyle/>
          <a:p>
            <a:r>
              <a:rPr lang="en-ZA" dirty="0"/>
              <a:t>Big dip in both GDP and pessimism</a:t>
            </a:r>
            <a:endParaRPr lang="en-US" dirty="0"/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image of bar graphs">
            <a:extLst>
              <a:ext uri="{FF2B5EF4-FFF2-40B4-BE49-F238E27FC236}">
                <a16:creationId xmlns:a16="http://schemas.microsoft.com/office/drawing/2014/main" id="{B1240E7A-9EE3-4AD7-AC70-53A1C0C7D52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8562475" cy="1325563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96363A03-E425-4DF0-A245-F0EEE2D043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84315"/>
            <a:ext cx="10026650" cy="47545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Consumer pessimism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980B2038-1B53-491E-BC2F-148E99EFDB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4" y="2670970"/>
            <a:ext cx="3886200" cy="914400"/>
          </a:xfrm>
        </p:spPr>
        <p:txBody>
          <a:bodyPr/>
          <a:lstStyle/>
          <a:p>
            <a:r>
              <a:rPr lang="en-US" dirty="0"/>
              <a:t>What effects do pessimism have?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970A788-9414-4536-9C00-F0C8714580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525" y="3647322"/>
            <a:ext cx="3886200" cy="320040"/>
          </a:xfrm>
        </p:spPr>
        <p:txBody>
          <a:bodyPr/>
          <a:lstStyle/>
          <a:p>
            <a:r>
              <a:rPr lang="en-US" dirty="0"/>
              <a:t>Stock Prices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F845A907-CC82-47DD-86EC-58C44C2EA6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399" y="3974601"/>
            <a:ext cx="3886200" cy="914400"/>
          </a:xfrm>
        </p:spPr>
        <p:txBody>
          <a:bodyPr>
            <a:noAutofit/>
          </a:bodyPr>
          <a:lstStyle/>
          <a:p>
            <a:r>
              <a:rPr lang="en-US" dirty="0"/>
              <a:t>Does pessimism have implications for investors?</a:t>
            </a:r>
          </a:p>
        </p:txBody>
      </p:sp>
      <p:sp>
        <p:nvSpPr>
          <p:cNvPr id="149" name="Date Placeholder 148">
            <a:extLst>
              <a:ext uri="{FF2B5EF4-FFF2-40B4-BE49-F238E27FC236}">
                <a16:creationId xmlns:a16="http://schemas.microsoft.com/office/drawing/2014/main" id="{9598B89F-8751-4A36-9936-166C1658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B76A604-CBAD-4494-A846-E4C833A609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675" y="2292194"/>
            <a:ext cx="3886200" cy="320040"/>
          </a:xfrm>
        </p:spPr>
        <p:txBody>
          <a:bodyPr/>
          <a:lstStyle/>
          <a:p>
            <a:r>
              <a:rPr lang="en-US" dirty="0"/>
              <a:t>Market Growth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BF07FAC4-029F-4076-B784-683A1CCA6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0675" y="2670970"/>
            <a:ext cx="3886200" cy="914400"/>
          </a:xfrm>
        </p:spPr>
        <p:txBody>
          <a:bodyPr>
            <a:normAutofit/>
          </a:bodyPr>
          <a:lstStyle/>
          <a:p>
            <a:r>
              <a:rPr lang="en-US" dirty="0"/>
              <a:t>Can pessimism explain part of market volatility?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EEA5224-6F24-4134-84A4-4BB922BE15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90801" y="3647322"/>
            <a:ext cx="3886200" cy="320040"/>
          </a:xfrm>
        </p:spPr>
        <p:txBody>
          <a:bodyPr/>
          <a:lstStyle/>
          <a:p>
            <a:r>
              <a:rPr lang="en-US" dirty="0"/>
              <a:t>Upcoming Recession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DC9F3A7-D8E7-4ABC-8153-8AFB777CAC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90675" y="3974601"/>
            <a:ext cx="3886200" cy="914400"/>
          </a:xfrm>
        </p:spPr>
        <p:txBody>
          <a:bodyPr>
            <a:normAutofit/>
          </a:bodyPr>
          <a:lstStyle/>
          <a:p>
            <a:r>
              <a:rPr lang="en-US" dirty="0"/>
              <a:t>If we see a rapid rise in pessimism, should we expect a recession?</a:t>
            </a:r>
          </a:p>
        </p:txBody>
      </p:sp>
      <p:sp>
        <p:nvSpPr>
          <p:cNvPr id="150" name="Footer Placeholder 149">
            <a:extLst>
              <a:ext uri="{FF2B5EF4-FFF2-40B4-BE49-F238E27FC236}">
                <a16:creationId xmlns:a16="http://schemas.microsoft.com/office/drawing/2014/main" id="{BF3830E9-8071-46F4-9061-47A9D527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52" name="Text Placeholder 151">
            <a:extLst>
              <a:ext uri="{FF2B5EF4-FFF2-40B4-BE49-F238E27FC236}">
                <a16:creationId xmlns:a16="http://schemas.microsoft.com/office/drawing/2014/main" id="{3C4F874E-995C-4034-ACF3-1F09DDFD1EF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734040" y="-68580"/>
            <a:ext cx="1737360" cy="6858000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23836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erson using laptop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ZA" dirty="0"/>
              <a:t>Goal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21608"/>
            <a:ext cx="3367089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lyric sentiment to predict GDP growth per capita (in the USA)</a:t>
            </a:r>
          </a:p>
          <a:p>
            <a:endParaRPr lang="en-US" dirty="0"/>
          </a:p>
          <a:p>
            <a:r>
              <a:rPr lang="en-US" dirty="0"/>
              <a:t>Reproduce results from 1989 paper</a:t>
            </a:r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Music titles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Billboard Hot 100:</a:t>
            </a:r>
          </a:p>
          <a:p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repository with .csv</a:t>
            </a:r>
          </a:p>
          <a:p>
            <a:r>
              <a:rPr lang="en-US" dirty="0"/>
              <a:t>Weekly Data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Music lyrics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Genius API</a:t>
            </a:r>
          </a:p>
          <a:p>
            <a:endParaRPr lang="en-US" dirty="0"/>
          </a:p>
          <a:p>
            <a:r>
              <a:rPr lang="en-US" dirty="0"/>
              <a:t>Remainder scraped from songlyrics.com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 err="1"/>
              <a:t>Gdp</a:t>
            </a:r>
            <a:r>
              <a:rPr lang="en-US" dirty="0"/>
              <a:t> per capita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728217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GDP data collected from the US Bureau of Economic Analysis (BEA)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6062A-F97D-488B-9454-8BCCA36C6DA0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354056BA-2CCC-4DA8-BF1E-8AE4C81144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8AFF07-8C5A-F2ED-7AE6-4B7979EFEFE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4EA2E9-988A-535C-EA8A-67113217F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80" y="319088"/>
            <a:ext cx="11372447" cy="624459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6060832C-53AC-005B-E2BD-17724564A68B}"/>
              </a:ext>
            </a:extLst>
          </p:cNvPr>
          <p:cNvSpPr/>
          <p:nvPr/>
        </p:nvSpPr>
        <p:spPr>
          <a:xfrm>
            <a:off x="11231952" y="1881186"/>
            <a:ext cx="371475" cy="365125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FC17A813-26F6-DC6A-CC82-A066E16D6EB3}"/>
              </a:ext>
            </a:extLst>
          </p:cNvPr>
          <p:cNvSpPr/>
          <p:nvPr/>
        </p:nvSpPr>
        <p:spPr>
          <a:xfrm>
            <a:off x="230980" y="2189162"/>
            <a:ext cx="371475" cy="365125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32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SONG LYRICS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type="tbl" sz="quarter" idx="4294967295"/>
            <p:extLst>
              <p:ext uri="{D42A27DB-BD31-4B8C-83A1-F6EECF244321}">
                <p14:modId xmlns:p14="http://schemas.microsoft.com/office/powerpoint/2010/main" val="1715894081"/>
              </p:ext>
            </p:extLst>
          </p:nvPr>
        </p:nvGraphicFramePr>
        <p:xfrm>
          <a:off x="914399" y="1466662"/>
          <a:ext cx="8386917" cy="480276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79054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3639966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467897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</a:tblGrid>
              <a:tr h="4053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Title/Artist</a:t>
                      </a: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Lyrics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Sentiment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3086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Say Wonderful Things 1962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Patti Page</a:t>
                      </a:r>
                      <a:endParaRPr lang="en-US" sz="1400" dirty="0"/>
                    </a:p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dirty="0"/>
                        <a:t>Say wonderful things to me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think you're wonderful too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Say wonderful things to me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Especially I love you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.875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2088764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Numb</a:t>
                      </a:r>
                    </a:p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2022</a:t>
                      </a:r>
                    </a:p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Khalid and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Marshmello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8000" anchor="ctr"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I, I </a:t>
                      </a:r>
                      <a:r>
                        <a:rPr lang="en-US" sz="1400" dirty="0" err="1"/>
                        <a:t>wanna</a:t>
                      </a:r>
                      <a:r>
                        <a:rPr lang="en-US" sz="1400" dirty="0"/>
                        <a:t> get numb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And forget where I'm from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'Cause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lookin</a:t>
                      </a:r>
                      <a:r>
                        <a:rPr lang="en-US" sz="1400" dirty="0"/>
                        <a:t>' in your eyes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Like </a:t>
                      </a:r>
                      <a:r>
                        <a:rPr lang="en-US" sz="1400" dirty="0" err="1"/>
                        <a:t>lookin</a:t>
                      </a:r>
                      <a:r>
                        <a:rPr lang="en-US" sz="1400" dirty="0"/>
                        <a:t>' at the sun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feel like you're the moon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feel like I'm the one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</a:t>
                      </a:r>
                      <a:r>
                        <a:rPr lang="en-US" sz="1400" dirty="0" err="1"/>
                        <a:t>wanna</a:t>
                      </a:r>
                      <a:r>
                        <a:rPr lang="en-US" sz="1400" dirty="0"/>
                        <a:t> get numb, numb, numb, numb</a:t>
                      </a:r>
                    </a:p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-.511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745917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DB081-B60F-4DC1-A168-C1FA616A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8</a:t>
            </a:fld>
            <a:endParaRPr lang="en-US" dirty="0"/>
          </a:p>
        </p:txBody>
      </p:sp>
      <p:pic>
        <p:nvPicPr>
          <p:cNvPr id="3" name="Picture 2" descr="A black and white photo of a person smiling&#10;&#10;Description automatically generated with medium confidence">
            <a:extLst>
              <a:ext uri="{FF2B5EF4-FFF2-40B4-BE49-F238E27FC236}">
                <a16:creationId xmlns:a16="http://schemas.microsoft.com/office/drawing/2014/main" id="{0293BC7A-82AC-88F5-2FB7-D08F883FB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021" y="1892265"/>
            <a:ext cx="1905001" cy="2265657"/>
          </a:xfrm>
          <a:prstGeom prst="rect">
            <a:avLst/>
          </a:prstGeom>
        </p:spPr>
      </p:pic>
      <p:pic>
        <p:nvPicPr>
          <p:cNvPr id="8" name="Picture 7" descr="A picture containing tree, outdoor, person, standing&#10;&#10;Description automatically generated">
            <a:extLst>
              <a:ext uri="{FF2B5EF4-FFF2-40B4-BE49-F238E27FC236}">
                <a16:creationId xmlns:a16="http://schemas.microsoft.com/office/drawing/2014/main" id="{458ECFA8-4E3C-08AA-ECF9-D999C583DD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16" r="2650"/>
          <a:stretch/>
        </p:blipFill>
        <p:spPr>
          <a:xfrm>
            <a:off x="6904021" y="4188747"/>
            <a:ext cx="1905001" cy="204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55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517CF-FDE6-C769-B1B1-B0F7E9CE3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766" y="55606"/>
            <a:ext cx="2667002" cy="869599"/>
          </a:xfrm>
        </p:spPr>
        <p:txBody>
          <a:bodyPr>
            <a:normAutofit/>
          </a:bodyPr>
          <a:lstStyle/>
          <a:p>
            <a:r>
              <a:rPr lang="en-US" dirty="0"/>
              <a:t>RESULTS: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F0786DD-C6CC-9461-22EA-5ADEC0DD9B42}"/>
              </a:ext>
            </a:extLst>
          </p:cNvPr>
          <p:cNvSpPr txBox="1">
            <a:spLocks/>
          </p:cNvSpPr>
          <p:nvPr/>
        </p:nvSpPr>
        <p:spPr>
          <a:xfrm>
            <a:off x="3185981" y="351388"/>
            <a:ext cx="8787715" cy="377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GDP – ACTUAL AND PREDICTED VS LAGGED LYRIC SENTIMENT (19 MONTH LAG - RUNNING MEAN)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F69206-81E4-C945-76EA-27552B75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1204"/>
            <a:ext cx="12192000" cy="559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98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1389</TotalTime>
  <Words>520</Words>
  <Application>Microsoft Office PowerPoint</Application>
  <PresentationFormat>Widescreen</PresentationFormat>
  <Paragraphs>133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Selawik Semibold</vt:lpstr>
      <vt:lpstr>Source Sans Pro</vt:lpstr>
      <vt:lpstr>Source Sans Pro ExtraLight</vt:lpstr>
      <vt:lpstr>Office Theme</vt:lpstr>
      <vt:lpstr>Can Pessimism/Optimism Presage the Market?</vt:lpstr>
      <vt:lpstr>Previous Research</vt:lpstr>
      <vt:lpstr>WHAT HAS CHANGED</vt:lpstr>
      <vt:lpstr>PROBLEM</vt:lpstr>
      <vt:lpstr>Goal</vt:lpstr>
      <vt:lpstr>DATA SOURCES</vt:lpstr>
      <vt:lpstr>PowerPoint Presentation</vt:lpstr>
      <vt:lpstr>SONG LYRICS</vt:lpstr>
      <vt:lpstr>RESULTS: </vt:lpstr>
      <vt:lpstr>POSSIBLE IMPROVEMENTS</vt:lpstr>
      <vt:lpstr>TECHNICAL PRESENTATION</vt:lpstr>
      <vt:lpstr>MODEL</vt:lpstr>
      <vt:lpstr>STATIONARITY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Pessimism/Optimism Presage the Market?</dc:title>
  <dc:creator>Jeff Jefferson</dc:creator>
  <cp:lastModifiedBy>Jeff Jefferson</cp:lastModifiedBy>
  <cp:revision>5</cp:revision>
  <dcterms:created xsi:type="dcterms:W3CDTF">2022-11-12T22:06:57Z</dcterms:created>
  <dcterms:modified xsi:type="dcterms:W3CDTF">2022-11-15T22:04:11Z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